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3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E5A49-D265-4DEE-8705-D63134924FED}" type="datetimeFigureOut">
              <a:rPr lang="it-IT" smtClean="0"/>
              <a:t>05/11/2012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CFA2-6AA0-40CA-9090-24A8D8C4556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E5A49-D265-4DEE-8705-D63134924FED}" type="datetimeFigureOut">
              <a:rPr lang="it-IT" smtClean="0"/>
              <a:t>05/11/2012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CFA2-6AA0-40CA-9090-24A8D8C4556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E5A49-D265-4DEE-8705-D63134924FED}" type="datetimeFigureOut">
              <a:rPr lang="it-IT" smtClean="0"/>
              <a:t>05/11/2012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CFA2-6AA0-40CA-9090-24A8D8C4556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E5A49-D265-4DEE-8705-D63134924FED}" type="datetimeFigureOut">
              <a:rPr lang="it-IT" smtClean="0"/>
              <a:t>05/11/2012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CFA2-6AA0-40CA-9090-24A8D8C4556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E5A49-D265-4DEE-8705-D63134924FED}" type="datetimeFigureOut">
              <a:rPr lang="it-IT" smtClean="0"/>
              <a:t>05/11/2012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CFA2-6AA0-40CA-9090-24A8D8C4556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E5A49-D265-4DEE-8705-D63134924FED}" type="datetimeFigureOut">
              <a:rPr lang="it-IT" smtClean="0"/>
              <a:t>05/11/2012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CFA2-6AA0-40CA-9090-24A8D8C4556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E5A49-D265-4DEE-8705-D63134924FED}" type="datetimeFigureOut">
              <a:rPr lang="it-IT" smtClean="0"/>
              <a:t>05/11/2012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CFA2-6AA0-40CA-9090-24A8D8C4556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E5A49-D265-4DEE-8705-D63134924FED}" type="datetimeFigureOut">
              <a:rPr lang="it-IT" smtClean="0"/>
              <a:t>05/11/2012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CFA2-6AA0-40CA-9090-24A8D8C4556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E5A49-D265-4DEE-8705-D63134924FED}" type="datetimeFigureOut">
              <a:rPr lang="it-IT" smtClean="0"/>
              <a:t>05/11/2012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CFA2-6AA0-40CA-9090-24A8D8C4556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E5A49-D265-4DEE-8705-D63134924FED}" type="datetimeFigureOut">
              <a:rPr lang="it-IT" smtClean="0"/>
              <a:t>05/11/2012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CFA2-6AA0-40CA-9090-24A8D8C4556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E5A49-D265-4DEE-8705-D63134924FED}" type="datetimeFigureOut">
              <a:rPr lang="it-IT" smtClean="0"/>
              <a:t>05/11/2012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CFA2-6AA0-40CA-9090-24A8D8C4556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E5A49-D265-4DEE-8705-D63134924FED}" type="datetimeFigureOut">
              <a:rPr lang="it-IT" smtClean="0"/>
              <a:t>05/11/2012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CCFA2-6AA0-40CA-9090-24A8D8C45561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260649"/>
            <a:ext cx="7772400" cy="50405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Van </a:t>
            </a:r>
            <a:r>
              <a:rPr lang="it-IT" dirty="0" err="1" smtClean="0"/>
              <a:t>Gend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3528" y="1052736"/>
            <a:ext cx="8640960" cy="5544616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IL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GOVERNO OLANDESE E IL GOVERNO BELGA CONTESTANO CHE LA CORTE SIA COMPETENTE, SOSTENENDO CHE LA DOMANDA VERTE NON GIA SULL' INTERPRETAZIONE DEL TRATTATO, BENSI' SULLA SUA APPLICAZIONE NELL' AMBITO DEL DIRITTO COSTITUZIONALE OLANDESE . PIU PRECISAMENTE, LA CORTE NON SAREBBE COMPETENTE A STATUIRE SULL' EVENTUALE PREVALENZA DEL TRATTATO CEE RISPETTO AL DIRITTO INTERNO OLANDESE O AD ALTRI TRATTATI STIPULATI DAI PAESI BASSI E RECEPITI NEL LORO ORDINAMENTO GIURIDICO . TALE QUESTIONE SAREBBE </a:t>
            </a:r>
            <a:r>
              <a:rPr lang="it-IT" dirty="0" err="1">
                <a:solidFill>
                  <a:schemeClr val="accent1">
                    <a:lumMod val="75000"/>
                  </a:schemeClr>
                </a:solidFill>
              </a:rPr>
              <a:t>DI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 ESCLUSIVA COMPETENZA DEI GIUDICI NAZIONALI, SALVE RESTANDO LE POSSIBILITA </a:t>
            </a:r>
            <a:r>
              <a:rPr lang="it-IT" dirty="0" err="1">
                <a:solidFill>
                  <a:schemeClr val="accent1">
                    <a:lumMod val="75000"/>
                  </a:schemeClr>
                </a:solidFill>
              </a:rPr>
              <a:t>DI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 RICORSO A NORMA DEGLI ARTICOLI 169 E 170 DEL TRATTATO .</a:t>
            </a:r>
          </a:p>
          <a:p>
            <a:pPr algn="l"/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LA CORTE OSSERVA CHE, NELLA SPECIE, NON LE SI CHIEDE AFFATTO </a:t>
            </a:r>
            <a:r>
              <a:rPr lang="it-IT" dirty="0" err="1">
                <a:solidFill>
                  <a:schemeClr val="accent1">
                    <a:lumMod val="75000"/>
                  </a:schemeClr>
                </a:solidFill>
              </a:rPr>
              <a:t>DI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 APPLICARE IL TRATTATO IN BASE AI PRINCIPI DEL DIRITTO INTERNO OLANDESE, IL CHE RIMANE </a:t>
            </a:r>
            <a:r>
              <a:rPr lang="it-IT" dirty="0" err="1">
                <a:solidFill>
                  <a:schemeClr val="accent1">
                    <a:lumMod val="75000"/>
                  </a:schemeClr>
                </a:solidFill>
              </a:rPr>
              <a:t>DI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 COMPETENZA DEI GIUDICI NAZIONALI, BENSI' </a:t>
            </a:r>
            <a:r>
              <a:rPr lang="it-IT" dirty="0" err="1">
                <a:solidFill>
                  <a:schemeClr val="accent1">
                    <a:lumMod val="75000"/>
                  </a:schemeClr>
                </a:solidFill>
              </a:rPr>
              <a:t>DI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 PRONUNCIARSI ESCLUSIVAMENTE, IN CONFORMITA ALL' ARTICOLO 177 A ) DEL TRATTATO, SULL'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INTERPRETAZIONE DELL' ARTICOLO 12 DEL TRATTATO STESSO NELL' AMBITO DEL DIRITTO COMUNITARIO E SOTTO IL PROFILO DELLA SUA INCIDENZA SUI SINGOLI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. QUESTA ECCEZIONE MANCA QUINDI </a:t>
            </a:r>
            <a:r>
              <a:rPr lang="it-IT" dirty="0" err="1">
                <a:solidFill>
                  <a:schemeClr val="accent1">
                    <a:lumMod val="75000"/>
                  </a:schemeClr>
                </a:solidFill>
              </a:rPr>
              <a:t>DI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 GIURIDICO FONDAMENTO .</a:t>
            </a:r>
          </a:p>
          <a:p>
            <a:pPr algn="l"/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IL GOVERNO BELGA ECCEPISCE ANCORA L' INCOMPETENZA DELLA CORTE, SOSTENENDO CHE LA SOLUZIONE DELLA PRIMA QUESTIONE SOLLEVATA SAREBBE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SENZA RILIEVO SULLA DEFINIZIONE DELLA LITE PENDENTE DAVANTI ALLA TARIEFCOMMISSIE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algn="l"/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LA CORTE RILEVA CHE, NELLA PRESENTE CONTROVERSIA, AI FINI DELLA COMPETENZA E NECESSARIO E SUFFICIENTE CHE LA QUESTIONE PREGIUDIZIALE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VERTA SULL' INTERPRETAZIONE DEL TRATTATO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, MENTRE SFUGGONO AL SUO APPREZZAMENTO LE CONSIDERAZIONI CHE HANNO POTUTO DETERMINARE LA SCELTA DELLE QUESTIONI DA PARTE DEL GIUDICE NAZIONALE, E ALTRESI' LA RILEVANZA CHE LE QUESTIONI STESSE POSSONO AVERE, A GIUDIZIO DELLA TARIEFCOMMISSIE, NELLA LITE DAVANTI AD ESSA PENDENTE .</a:t>
            </a:r>
          </a:p>
          <a:p>
            <a:pPr algn="l"/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IL TENORE DELLE QUESTIONI SOTTOPOSTE ALLA CORTE INDICA CHE ESSE RIGUARDANO L' INTERPRETAZIONE DEL TRATTATO E RIENTRANO PERCIO' NELLA COMPETENZA </a:t>
            </a:r>
            <a:r>
              <a:rPr lang="it-IT" dirty="0" err="1">
                <a:solidFill>
                  <a:schemeClr val="accent1">
                    <a:lumMod val="75000"/>
                  </a:schemeClr>
                </a:solidFill>
              </a:rPr>
              <a:t>DI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 QUESTO COLLEGIO .</a:t>
            </a:r>
          </a:p>
          <a:p>
            <a:pPr algn="l"/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PERTANTO QUESTA ECCEZIONE E DEL PARI INFONDATA .</a:t>
            </a:r>
          </a:p>
          <a:p>
            <a:pPr algn="l"/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329</Words>
  <Application>Microsoft Office PowerPoint</Application>
  <PresentationFormat>Presentazione su schermo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Van Gend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Van Gend</dc:title>
  <dc:creator> </dc:creator>
  <cp:lastModifiedBy> </cp:lastModifiedBy>
  <cp:revision>1</cp:revision>
  <dcterms:created xsi:type="dcterms:W3CDTF">2012-11-05T11:37:53Z</dcterms:created>
  <dcterms:modified xsi:type="dcterms:W3CDTF">2012-11-05T11:44:15Z</dcterms:modified>
</cp:coreProperties>
</file>